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5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Shape 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 name="Shape 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Shape 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 name="Shape 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817425" y="1749075"/>
            <a:ext cx="4508100" cy="990000"/>
          </a:xfrm>
          <a:prstGeom prst="rect">
            <a:avLst/>
          </a:prstGeom>
        </p:spPr>
        <p:txBody>
          <a:bodyPr lIns="91425" tIns="91425" rIns="91425" bIns="91425" anchor="t" anchorCtr="0"/>
          <a:lstStyle>
            <a:lvl1pPr lvl="0">
              <a:lnSpc>
                <a:spcPct val="100000"/>
              </a:lnSpc>
              <a:spcBef>
                <a:spcPts val="0"/>
              </a:spcBef>
              <a:buClr>
                <a:srgbClr val="FFFFFF"/>
              </a:buClr>
              <a:buSzPct val="100000"/>
              <a:buFont typeface="Verdana"/>
              <a:defRPr sz="3000" b="1">
                <a:solidFill>
                  <a:srgbClr val="FFFFFF"/>
                </a:solidFill>
                <a:latin typeface="Verdana"/>
                <a:ea typeface="Verdana"/>
                <a:cs typeface="Verdana"/>
                <a:sym typeface="Verdana"/>
              </a:defRPr>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
        <p:nvSpPr>
          <p:cNvPr id="11" name="Shape 11"/>
          <p:cNvSpPr txBox="1">
            <a:spLocks noGrp="1"/>
          </p:cNvSpPr>
          <p:nvPr>
            <p:ph type="subTitle" idx="1"/>
          </p:nvPr>
        </p:nvSpPr>
        <p:spPr>
          <a:xfrm>
            <a:off x="847900" y="2790950"/>
            <a:ext cx="2934600" cy="1518000"/>
          </a:xfrm>
          <a:prstGeom prst="rect">
            <a:avLst/>
          </a:prstGeom>
        </p:spPr>
        <p:txBody>
          <a:bodyPr lIns="91425" tIns="91425" rIns="91425" bIns="91425" anchor="t" anchorCtr="0"/>
          <a:lstStyle>
            <a:lvl1pPr lvl="0">
              <a:lnSpc>
                <a:spcPct val="100000"/>
              </a:lnSpc>
              <a:spcBef>
                <a:spcPts val="0"/>
              </a:spcBef>
              <a:spcAft>
                <a:spcPts val="0"/>
              </a:spcAft>
              <a:buClr>
                <a:srgbClr val="CCCCCC"/>
              </a:buClr>
              <a:buSzPct val="100000"/>
              <a:buFont typeface="Verdana"/>
              <a:buNone/>
              <a:defRPr sz="1200">
                <a:solidFill>
                  <a:srgbClr val="CCCCCC"/>
                </a:solidFill>
                <a:latin typeface="Verdana"/>
                <a:ea typeface="Verdana"/>
                <a:cs typeface="Verdana"/>
                <a:sym typeface="Verdana"/>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1940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
        <p:nvSpPr>
          <p:cNvPr id="13" name="Shape 13"/>
          <p:cNvSpPr/>
          <p:nvPr/>
        </p:nvSpPr>
        <p:spPr>
          <a:xfrm>
            <a:off x="913900" y="1664200"/>
            <a:ext cx="548700" cy="330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76150"/>
            <a:ext cx="4904100" cy="629100"/>
          </a:xfrm>
          <a:prstGeom prst="rect">
            <a:avLst/>
          </a:prstGeom>
        </p:spPr>
        <p:txBody>
          <a:bodyPr lIns="91425" tIns="91425" rIns="91425" bIns="91425" anchor="t" anchorCtr="0"/>
          <a:lstStyle>
            <a:lvl1pPr lvl="0">
              <a:spcBef>
                <a:spcPts val="0"/>
              </a:spcBef>
              <a:buClr>
                <a:srgbClr val="FFFFFF"/>
              </a:buClr>
              <a:buSzPct val="100000"/>
              <a:defRPr sz="2400" b="0">
                <a:solidFill>
                  <a:srgbClr val="FFFFFF"/>
                </a:solidFill>
              </a:defRPr>
            </a:lvl1pPr>
            <a:lvl2pPr lvl="1">
              <a:spcBef>
                <a:spcPts val="0"/>
              </a:spcBef>
              <a:buFont typeface="Verdana"/>
              <a:defRPr>
                <a:latin typeface="Verdana"/>
                <a:ea typeface="Verdana"/>
                <a:cs typeface="Verdana"/>
                <a:sym typeface="Verdana"/>
              </a:defRPr>
            </a:lvl2pPr>
            <a:lvl3pPr lvl="2">
              <a:spcBef>
                <a:spcPts val="0"/>
              </a:spcBef>
              <a:buFont typeface="Verdana"/>
              <a:defRPr>
                <a:latin typeface="Verdana"/>
                <a:ea typeface="Verdana"/>
                <a:cs typeface="Verdana"/>
                <a:sym typeface="Verdana"/>
              </a:defRPr>
            </a:lvl3pPr>
            <a:lvl4pPr lvl="3">
              <a:spcBef>
                <a:spcPts val="0"/>
              </a:spcBef>
              <a:buFont typeface="Verdana"/>
              <a:defRPr>
                <a:latin typeface="Verdana"/>
                <a:ea typeface="Verdana"/>
                <a:cs typeface="Verdana"/>
                <a:sym typeface="Verdana"/>
              </a:defRPr>
            </a:lvl4pPr>
            <a:lvl5pPr lvl="4">
              <a:spcBef>
                <a:spcPts val="0"/>
              </a:spcBef>
              <a:buFont typeface="Verdana"/>
              <a:defRPr>
                <a:latin typeface="Verdana"/>
                <a:ea typeface="Verdana"/>
                <a:cs typeface="Verdana"/>
                <a:sym typeface="Verdana"/>
              </a:defRPr>
            </a:lvl5pPr>
            <a:lvl6pPr lvl="5">
              <a:spcBef>
                <a:spcPts val="0"/>
              </a:spcBef>
              <a:buFont typeface="Verdana"/>
              <a:defRPr>
                <a:latin typeface="Verdana"/>
                <a:ea typeface="Verdana"/>
                <a:cs typeface="Verdana"/>
                <a:sym typeface="Verdana"/>
              </a:defRPr>
            </a:lvl6pPr>
            <a:lvl7pPr lvl="6">
              <a:spcBef>
                <a:spcPts val="0"/>
              </a:spcBef>
              <a:buFont typeface="Verdana"/>
              <a:defRPr>
                <a:latin typeface="Verdana"/>
                <a:ea typeface="Verdana"/>
                <a:cs typeface="Verdana"/>
                <a:sym typeface="Verdana"/>
              </a:defRPr>
            </a:lvl7pPr>
            <a:lvl8pPr lvl="7">
              <a:spcBef>
                <a:spcPts val="0"/>
              </a:spcBef>
              <a:buFont typeface="Verdana"/>
              <a:defRPr>
                <a:latin typeface="Verdana"/>
                <a:ea typeface="Verdana"/>
                <a:cs typeface="Verdana"/>
                <a:sym typeface="Verdana"/>
              </a:defRPr>
            </a:lvl8pPr>
            <a:lvl9pPr lvl="8">
              <a:spcBef>
                <a:spcPts val="0"/>
              </a:spcBef>
              <a:buFont typeface="Verdana"/>
              <a:defRPr>
                <a:latin typeface="Verdana"/>
                <a:ea typeface="Verdana"/>
                <a:cs typeface="Verdana"/>
                <a:sym typeface="Verdana"/>
              </a:defRPr>
            </a:lvl9pPr>
          </a:lstStyle>
          <a:p>
            <a:endParaRPr/>
          </a:p>
        </p:txBody>
      </p:sp>
      <p:sp>
        <p:nvSpPr>
          <p:cNvPr id="16" name="Shape 16"/>
          <p:cNvSpPr txBox="1">
            <a:spLocks noGrp="1"/>
          </p:cNvSpPr>
          <p:nvPr>
            <p:ph type="body" idx="1"/>
          </p:nvPr>
        </p:nvSpPr>
        <p:spPr>
          <a:xfrm>
            <a:off x="311700" y="974825"/>
            <a:ext cx="8520600" cy="3594000"/>
          </a:xfrm>
          <a:prstGeom prst="rect">
            <a:avLst/>
          </a:prstGeom>
        </p:spPr>
        <p:txBody>
          <a:bodyPr lIns="91425" tIns="91425" rIns="91425" bIns="91425" anchor="t" anchorCtr="0"/>
          <a:lstStyle>
            <a:lvl1pPr lvl="0">
              <a:spcBef>
                <a:spcPts val="0"/>
              </a:spcBef>
              <a:buFont typeface="Verdana"/>
              <a:defRPr>
                <a:latin typeface="Verdana"/>
                <a:ea typeface="Verdana"/>
                <a:cs typeface="Verdana"/>
                <a:sym typeface="Verdana"/>
              </a:defRPr>
            </a:lvl1pPr>
            <a:lvl2pPr lvl="1">
              <a:spcBef>
                <a:spcPts val="0"/>
              </a:spcBef>
              <a:buFont typeface="Verdana"/>
              <a:defRPr>
                <a:latin typeface="Verdana"/>
                <a:ea typeface="Verdana"/>
                <a:cs typeface="Verdana"/>
                <a:sym typeface="Verdana"/>
              </a:defRPr>
            </a:lvl2pPr>
            <a:lvl3pPr lvl="2">
              <a:spcBef>
                <a:spcPts val="0"/>
              </a:spcBef>
              <a:buFont typeface="Verdana"/>
              <a:defRPr>
                <a:latin typeface="Verdana"/>
                <a:ea typeface="Verdana"/>
                <a:cs typeface="Verdana"/>
                <a:sym typeface="Verdana"/>
              </a:defRPr>
            </a:lvl3pPr>
            <a:lvl4pPr lvl="3">
              <a:spcBef>
                <a:spcPts val="0"/>
              </a:spcBef>
              <a:buFont typeface="Verdana"/>
              <a:defRPr>
                <a:latin typeface="Verdana"/>
                <a:ea typeface="Verdana"/>
                <a:cs typeface="Verdana"/>
                <a:sym typeface="Verdana"/>
              </a:defRPr>
            </a:lvl4pPr>
            <a:lvl5pPr lvl="4">
              <a:spcBef>
                <a:spcPts val="0"/>
              </a:spcBef>
              <a:buFont typeface="Verdana"/>
              <a:defRPr>
                <a:latin typeface="Verdana"/>
                <a:ea typeface="Verdana"/>
                <a:cs typeface="Verdana"/>
                <a:sym typeface="Verdana"/>
              </a:defRPr>
            </a:lvl5pPr>
            <a:lvl6pPr lvl="5">
              <a:spcBef>
                <a:spcPts val="0"/>
              </a:spcBef>
              <a:buFont typeface="Verdana"/>
              <a:defRPr>
                <a:latin typeface="Verdana"/>
                <a:ea typeface="Verdana"/>
                <a:cs typeface="Verdana"/>
                <a:sym typeface="Verdana"/>
              </a:defRPr>
            </a:lvl6pPr>
            <a:lvl7pPr lvl="6">
              <a:spcBef>
                <a:spcPts val="0"/>
              </a:spcBef>
              <a:buFont typeface="Verdana"/>
              <a:defRPr>
                <a:latin typeface="Verdana"/>
                <a:ea typeface="Verdana"/>
                <a:cs typeface="Verdana"/>
                <a:sym typeface="Verdana"/>
              </a:defRPr>
            </a:lvl7pPr>
            <a:lvl8pPr lvl="7">
              <a:spcBef>
                <a:spcPts val="0"/>
              </a:spcBef>
              <a:buFont typeface="Verdana"/>
              <a:defRPr>
                <a:latin typeface="Verdana"/>
                <a:ea typeface="Verdana"/>
                <a:cs typeface="Verdana"/>
                <a:sym typeface="Verdana"/>
              </a:defRPr>
            </a:lvl8pPr>
            <a:lvl9pPr lvl="8">
              <a:spcBef>
                <a:spcPts val="0"/>
              </a:spcBef>
              <a:buFont typeface="Verdana"/>
              <a:defRPr>
                <a:latin typeface="Verdana"/>
                <a:ea typeface="Verdana"/>
                <a:cs typeface="Verdana"/>
                <a:sym typeface="Verdana"/>
              </a:defRPr>
            </a:lvl9pPr>
          </a:lstStyle>
          <a:p>
            <a:endParaRPr/>
          </a:p>
        </p:txBody>
      </p:sp>
      <p:sp>
        <p:nvSpPr>
          <p:cNvPr id="17" name="Shape 17"/>
          <p:cNvSpPr txBox="1">
            <a:spLocks noGrp="1"/>
          </p:cNvSpPr>
          <p:nvPr>
            <p:ph type="sldNum" idx="12"/>
          </p:nvPr>
        </p:nvSpPr>
        <p:spPr>
          <a:xfrm>
            <a:off x="1940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rgbClr val="578BFB"/>
                </a:solidFill>
              </a:rPr>
              <a:t>‹#›</a:t>
            </a:fld>
            <a:endParaRPr lang="ru">
              <a:solidFill>
                <a:srgbClr val="578BFB"/>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625" y="76150"/>
            <a:ext cx="8520600" cy="612900"/>
          </a:xfrm>
          <a:prstGeom prst="rect">
            <a:avLst/>
          </a:prstGeom>
          <a:noFill/>
          <a:ln>
            <a:noFill/>
          </a:ln>
        </p:spPr>
        <p:txBody>
          <a:bodyPr lIns="91425" tIns="91425" rIns="91425" bIns="91425" anchor="t" anchorCtr="0"/>
          <a:lstStyle>
            <a:lvl1pPr lvl="0" rtl="0">
              <a:spcBef>
                <a:spcPts val="0"/>
              </a:spcBef>
              <a:buClr>
                <a:srgbClr val="FFFFFF"/>
              </a:buClr>
              <a:buSzPct val="100000"/>
              <a:buFont typeface="Verdana"/>
              <a:buNone/>
              <a:defRPr sz="2400">
                <a:solidFill>
                  <a:srgbClr val="FFFFFF"/>
                </a:solidFill>
                <a:latin typeface="Verdana"/>
                <a:ea typeface="Verdana"/>
                <a:cs typeface="Verdana"/>
                <a:sym typeface="Verdana"/>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967700"/>
            <a:ext cx="8520600" cy="36009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rgbClr val="434343"/>
              </a:buClr>
              <a:buSzPct val="100000"/>
              <a:buFont typeface="Verdana"/>
              <a:defRPr sz="1800">
                <a:solidFill>
                  <a:srgbClr val="434343"/>
                </a:solidFill>
                <a:latin typeface="Verdana"/>
                <a:ea typeface="Verdana"/>
                <a:cs typeface="Verdana"/>
                <a:sym typeface="Verdana"/>
              </a:defRPr>
            </a:lvl1pPr>
            <a:lvl2pPr lvl="1"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2pPr>
            <a:lvl3pPr lvl="2"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3pPr>
            <a:lvl4pPr lvl="3"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4pPr>
            <a:lvl5pPr lvl="4"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5pPr>
            <a:lvl6pPr lvl="5"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6pPr>
            <a:lvl7pPr lvl="6"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7pPr>
            <a:lvl8pPr lvl="7"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8pPr>
            <a:lvl9pPr lvl="8" rtl="0">
              <a:lnSpc>
                <a:spcPct val="115000"/>
              </a:lnSpc>
              <a:spcBef>
                <a:spcPts val="0"/>
              </a:spcBef>
              <a:spcAft>
                <a:spcPts val="1600"/>
              </a:spcAft>
              <a:buClr>
                <a:srgbClr val="434343"/>
              </a:buClr>
              <a:buFont typeface="Verdana"/>
              <a:defRPr>
                <a:solidFill>
                  <a:srgbClr val="434343"/>
                </a:solidFill>
                <a:latin typeface="Verdana"/>
                <a:ea typeface="Verdana"/>
                <a:cs typeface="Verdana"/>
                <a:sym typeface="Verdana"/>
              </a:defRPr>
            </a:lvl9pPr>
          </a:lstStyle>
          <a:p>
            <a:endParaRPr/>
          </a:p>
        </p:txBody>
      </p:sp>
      <p:sp>
        <p:nvSpPr>
          <p:cNvPr id="8" name="Shape 8"/>
          <p:cNvSpPr txBox="1">
            <a:spLocks noGrp="1"/>
          </p:cNvSpPr>
          <p:nvPr>
            <p:ph type="sldNum" idx="12"/>
          </p:nvPr>
        </p:nvSpPr>
        <p:spPr>
          <a:xfrm>
            <a:off x="1940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ru" sz="1000">
                <a:solidFill>
                  <a:schemeClr val="dk2"/>
                </a:solidFill>
              </a:rPr>
              <a:t>‹#›</a:t>
            </a:fld>
            <a:endParaRPr lang="ru"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0" y="1204134"/>
            <a:ext cx="5880000" cy="1425600"/>
          </a:xfrm>
          <a:prstGeom prst="rect">
            <a:avLst/>
          </a:prstGeom>
        </p:spPr>
        <p:txBody>
          <a:bodyPr lIns="91425" tIns="91425" rIns="91425" bIns="91425" anchor="t" anchorCtr="0">
            <a:noAutofit/>
          </a:bodyPr>
          <a:lstStyle/>
          <a:p>
            <a:pPr lvl="0">
              <a:spcBef>
                <a:spcPts val="0"/>
              </a:spcBef>
              <a:buNone/>
            </a:pPr>
            <a:r>
              <a:rPr lang="ru" sz="4800" dirty="0"/>
              <a:t>WEB SCRAPING</a:t>
            </a:r>
          </a:p>
        </p:txBody>
      </p:sp>
      <p:sp>
        <p:nvSpPr>
          <p:cNvPr id="23" name="Shape 23"/>
          <p:cNvSpPr txBox="1">
            <a:spLocks noGrp="1"/>
          </p:cNvSpPr>
          <p:nvPr>
            <p:ph type="subTitle" idx="1"/>
          </p:nvPr>
        </p:nvSpPr>
        <p:spPr>
          <a:xfrm>
            <a:off x="846000" y="3300975"/>
            <a:ext cx="2228400" cy="389400"/>
          </a:xfrm>
          <a:prstGeom prst="rect">
            <a:avLst/>
          </a:prstGeom>
        </p:spPr>
        <p:txBody>
          <a:bodyPr lIns="91425" tIns="91425" rIns="91425" bIns="91425" anchor="t" anchorCtr="0">
            <a:noAutofit/>
          </a:bodyPr>
          <a:lstStyle/>
          <a:p>
            <a:pPr lvl="0">
              <a:spcBef>
                <a:spcPts val="0"/>
              </a:spcBef>
              <a:buNone/>
            </a:pPr>
            <a:r>
              <a:rPr lang="en-US" sz="1400" dirty="0"/>
              <a:t>Livingstone Ndigezza</a:t>
            </a:r>
            <a:endParaRPr lang="ru"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a:spcBef>
                <a:spcPts val="0"/>
              </a:spcBef>
              <a:buNone/>
            </a:pPr>
            <a:r>
              <a:rPr lang="ru"/>
              <a:t>HTML Parsing</a:t>
            </a:r>
          </a:p>
        </p:txBody>
      </p:sp>
      <p:sp>
        <p:nvSpPr>
          <p:cNvPr id="79" name="Shape 79"/>
          <p:cNvSpPr txBox="1">
            <a:spLocks noGrp="1"/>
          </p:cNvSpPr>
          <p:nvPr>
            <p:ph type="body" idx="1"/>
          </p:nvPr>
        </p:nvSpPr>
        <p:spPr>
          <a:xfrm>
            <a:off x="0" y="803675"/>
            <a:ext cx="8832300" cy="3765000"/>
          </a:xfrm>
          <a:prstGeom prst="rect">
            <a:avLst/>
          </a:prstGeom>
        </p:spPr>
        <p:txBody>
          <a:bodyPr lIns="91425" tIns="91425" rIns="91425" bIns="91425" anchor="t" anchorCtr="0">
            <a:noAutofit/>
          </a:bodyPr>
          <a:lstStyle/>
          <a:p>
            <a:pPr lvl="0" algn="ctr">
              <a:spcBef>
                <a:spcPts val="0"/>
              </a:spcBef>
              <a:buNone/>
            </a:pPr>
            <a:r>
              <a:rPr lang="ru" sz="1400">
                <a:solidFill>
                  <a:srgbClr val="333333"/>
                </a:solidFill>
                <a:highlight>
                  <a:srgbClr val="FFFFFF"/>
                </a:highlight>
              </a:rPr>
              <a:t>HTML parsing is done using Java scripts, and targets linear or nested HTML pages. This fast and robust method is used for text extraction, link extraction (for example, nested links or email addresses), resource extraction, and so on.</a:t>
            </a:r>
          </a:p>
        </p:txBody>
      </p:sp>
      <p:pic>
        <p:nvPicPr>
          <p:cNvPr id="80" name="Shape 80" descr="GUID-5719A483-D3CE-4D4F-96F9-E02A73217D94-low.png"/>
          <p:cNvPicPr preferRelativeResize="0"/>
          <p:nvPr/>
        </p:nvPicPr>
        <p:blipFill>
          <a:blip r:embed="rId3">
            <a:alphaModFix/>
          </a:blip>
          <a:stretch>
            <a:fillRect/>
          </a:stretch>
        </p:blipFill>
        <p:spPr>
          <a:xfrm>
            <a:off x="910825" y="1701650"/>
            <a:ext cx="7139300" cy="332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ru">
                <a:solidFill>
                  <a:schemeClr val="lt1"/>
                </a:solidFill>
              </a:rPr>
              <a:t>DOM Parsing</a:t>
            </a:r>
          </a:p>
        </p:txBody>
      </p:sp>
      <p:sp>
        <p:nvSpPr>
          <p:cNvPr id="86" name="Shape 86"/>
          <p:cNvSpPr txBox="1">
            <a:spLocks noGrp="1"/>
          </p:cNvSpPr>
          <p:nvPr>
            <p:ph type="body" idx="1"/>
          </p:nvPr>
        </p:nvSpPr>
        <p:spPr>
          <a:xfrm>
            <a:off x="5518500" y="894450"/>
            <a:ext cx="3625500" cy="4182000"/>
          </a:xfrm>
          <a:prstGeom prst="rect">
            <a:avLst/>
          </a:prstGeom>
        </p:spPr>
        <p:txBody>
          <a:bodyPr lIns="91425" tIns="91425" rIns="91425" bIns="91425" anchor="t" anchorCtr="0">
            <a:noAutofit/>
          </a:bodyPr>
          <a:lstStyle/>
          <a:p>
            <a:pPr lvl="0" algn="ctr">
              <a:spcBef>
                <a:spcPts val="0"/>
              </a:spcBef>
              <a:buNone/>
            </a:pPr>
            <a:r>
              <a:rPr lang="ru">
                <a:solidFill>
                  <a:srgbClr val="333333"/>
                </a:solidFill>
                <a:highlight>
                  <a:srgbClr val="FFFFFF"/>
                </a:highlight>
              </a:rPr>
              <a:t>Document Object Model, or DOM, defines the style, structure and the contents contained within the XML files. DOM parsers are generally used by scrapers that want to get an in-depth view of the structure of the web page. One can use the DOM parser to get the nodes containing information, and then use a tool like XPath to scrape web pages.</a:t>
            </a:r>
          </a:p>
        </p:txBody>
      </p:sp>
      <p:pic>
        <p:nvPicPr>
          <p:cNvPr id="87" name="Shape 87" descr="02fig09.gif"/>
          <p:cNvPicPr preferRelativeResize="0"/>
          <p:nvPr/>
        </p:nvPicPr>
        <p:blipFill>
          <a:blip r:embed="rId3">
            <a:alphaModFix/>
          </a:blip>
          <a:stretch>
            <a:fillRect/>
          </a:stretch>
        </p:blipFill>
        <p:spPr>
          <a:xfrm>
            <a:off x="0" y="1132000"/>
            <a:ext cx="5357825" cy="385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a:spcBef>
                <a:spcPts val="0"/>
              </a:spcBef>
              <a:buNone/>
            </a:pPr>
            <a:r>
              <a:rPr lang="ru"/>
              <a:t>Simple DOM Parser</a:t>
            </a:r>
          </a:p>
        </p:txBody>
      </p:sp>
      <p:sp>
        <p:nvSpPr>
          <p:cNvPr id="93" name="Shape 93"/>
          <p:cNvSpPr txBox="1">
            <a:spLocks noGrp="1"/>
          </p:cNvSpPr>
          <p:nvPr>
            <p:ph type="body" idx="1"/>
          </p:nvPr>
        </p:nvSpPr>
        <p:spPr>
          <a:xfrm>
            <a:off x="0" y="705250"/>
            <a:ext cx="9144000" cy="4438200"/>
          </a:xfrm>
          <a:prstGeom prst="rect">
            <a:avLst/>
          </a:prstGeom>
          <a:solidFill>
            <a:srgbClr val="FFFFFF"/>
          </a:solidFill>
        </p:spPr>
        <p:txBody>
          <a:bodyPr lIns="91425" tIns="91425" rIns="91425" bIns="91425" anchor="t" anchorCtr="0">
            <a:noAutofit/>
          </a:bodyPr>
          <a:lstStyle/>
          <a:p>
            <a:pPr lvl="0">
              <a:spcBef>
                <a:spcPts val="0"/>
              </a:spcBef>
              <a:buNone/>
            </a:pPr>
            <a:endParaRPr sz="800" b="1">
              <a:solidFill>
                <a:srgbClr val="000000"/>
              </a:solidFill>
              <a:highlight>
                <a:srgbClr val="FFFFFF"/>
              </a:highlight>
            </a:endParaRPr>
          </a:p>
        </p:txBody>
      </p:sp>
      <p:pic>
        <p:nvPicPr>
          <p:cNvPr id="94" name="Shape 94" descr="Screenshot_1.png"/>
          <p:cNvPicPr preferRelativeResize="0"/>
          <p:nvPr/>
        </p:nvPicPr>
        <p:blipFill>
          <a:blip r:embed="rId3">
            <a:alphaModFix/>
          </a:blip>
          <a:stretch>
            <a:fillRect/>
          </a:stretch>
        </p:blipFill>
        <p:spPr>
          <a:xfrm>
            <a:off x="66975" y="705250"/>
            <a:ext cx="9014525" cy="4357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ru">
                <a:solidFill>
                  <a:schemeClr val="lt1"/>
                </a:solidFill>
              </a:rPr>
              <a:t>Simple DOM Parser</a:t>
            </a:r>
          </a:p>
          <a:p>
            <a:pPr lvl="0">
              <a:spcBef>
                <a:spcPts val="0"/>
              </a:spcBef>
              <a:buNone/>
            </a:pPr>
            <a:endParaRPr/>
          </a:p>
        </p:txBody>
      </p:sp>
      <p:sp>
        <p:nvSpPr>
          <p:cNvPr id="100" name="Shape 100"/>
          <p:cNvSpPr txBox="1">
            <a:spLocks noGrp="1"/>
          </p:cNvSpPr>
          <p:nvPr>
            <p:ph type="body" idx="1"/>
          </p:nvPr>
        </p:nvSpPr>
        <p:spPr>
          <a:xfrm>
            <a:off x="0" y="776875"/>
            <a:ext cx="8832300" cy="4366800"/>
          </a:xfrm>
          <a:prstGeom prst="rect">
            <a:avLst/>
          </a:prstGeom>
        </p:spPr>
        <p:txBody>
          <a:bodyPr lIns="91425" tIns="91425" rIns="91425" bIns="91425" anchor="t" anchorCtr="0">
            <a:noAutofit/>
          </a:bodyPr>
          <a:lstStyle/>
          <a:p>
            <a:pPr lvl="0">
              <a:spcBef>
                <a:spcPts val="0"/>
              </a:spcBef>
              <a:buNone/>
            </a:pPr>
            <a:endParaRPr sz="1200" b="1">
              <a:solidFill>
                <a:srgbClr val="000000"/>
              </a:solidFill>
              <a:highlight>
                <a:srgbClr val="FFFFFF"/>
              </a:highlight>
            </a:endParaRPr>
          </a:p>
        </p:txBody>
      </p:sp>
      <p:pic>
        <p:nvPicPr>
          <p:cNvPr id="101" name="Shape 101" descr="Screenshot_1.jpg.png"/>
          <p:cNvPicPr preferRelativeResize="0"/>
          <p:nvPr/>
        </p:nvPicPr>
        <p:blipFill>
          <a:blip r:embed="rId3">
            <a:alphaModFix/>
          </a:blip>
          <a:stretch>
            <a:fillRect/>
          </a:stretch>
        </p:blipFill>
        <p:spPr>
          <a:xfrm>
            <a:off x="0" y="776699"/>
            <a:ext cx="9054700" cy="436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a:spcBef>
                <a:spcPts val="0"/>
              </a:spcBef>
              <a:buNone/>
            </a:pPr>
            <a:r>
              <a:rPr lang="ru"/>
              <a:t>Tools for web scraping</a:t>
            </a:r>
          </a:p>
        </p:txBody>
      </p:sp>
      <p:sp>
        <p:nvSpPr>
          <p:cNvPr id="107" name="Shape 107"/>
          <p:cNvSpPr txBox="1">
            <a:spLocks noGrp="1"/>
          </p:cNvSpPr>
          <p:nvPr>
            <p:ph type="body" idx="1"/>
          </p:nvPr>
        </p:nvSpPr>
        <p:spPr>
          <a:xfrm>
            <a:off x="311700" y="974825"/>
            <a:ext cx="8520600" cy="3594000"/>
          </a:xfrm>
          <a:prstGeom prst="rect">
            <a:avLst/>
          </a:prstGeom>
        </p:spPr>
        <p:txBody>
          <a:bodyPr lIns="91425" tIns="91425" rIns="91425" bIns="91425" anchor="t" anchorCtr="0">
            <a:noAutofit/>
          </a:bodyPr>
          <a:lstStyle/>
          <a:p>
            <a:pPr marL="457200" lvl="0" indent="-381000" rtl="0">
              <a:spcBef>
                <a:spcPts val="0"/>
              </a:spcBef>
              <a:buSzPct val="100000"/>
              <a:buChar char="-"/>
            </a:pPr>
            <a:r>
              <a:rPr lang="ru" sz="2400" dirty="0"/>
              <a:t>Selenium</a:t>
            </a:r>
          </a:p>
          <a:p>
            <a:pPr marL="457200" lvl="0" indent="-381000" rtl="0">
              <a:spcBef>
                <a:spcPts val="0"/>
              </a:spcBef>
              <a:buSzPct val="100000"/>
              <a:buChar char="-"/>
            </a:pPr>
            <a:r>
              <a:rPr lang="ru" sz="2400" dirty="0"/>
              <a:t>Import.io</a:t>
            </a:r>
          </a:p>
          <a:p>
            <a:pPr marL="457200" lvl="0" indent="-381000" rtl="0">
              <a:spcBef>
                <a:spcPts val="0"/>
              </a:spcBef>
              <a:buSzPct val="100000"/>
              <a:buChar char="-"/>
            </a:pPr>
            <a:r>
              <a:rPr lang="ru" sz="2400" dirty="0"/>
              <a:t>Phantom.js</a:t>
            </a:r>
          </a:p>
          <a:p>
            <a:pPr marL="457200" lvl="0" indent="-381000" rtl="0">
              <a:spcBef>
                <a:spcPts val="0"/>
              </a:spcBef>
              <a:buSzPct val="100000"/>
              <a:buChar char="-"/>
            </a:pPr>
            <a:r>
              <a:rPr lang="ru" sz="2400" dirty="0"/>
              <a:t>Scrapy</a:t>
            </a:r>
          </a:p>
          <a:p>
            <a:pPr marL="457200" lvl="0" indent="-381000">
              <a:spcBef>
                <a:spcPts val="0"/>
              </a:spcBef>
              <a:buSzPct val="100000"/>
              <a:buChar char="-"/>
            </a:pPr>
            <a:r>
              <a:rPr lang="ru" sz="2400" dirty="0"/>
              <a:t>etc.</a:t>
            </a:r>
          </a:p>
          <a:p>
            <a:pPr lvl="0">
              <a:spcBef>
                <a:spcPts val="0"/>
              </a:spcBef>
              <a:buNone/>
            </a:pPr>
            <a:endParaRPr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365F-F64B-5AC9-131C-D331CE389A7C}"/>
              </a:ext>
            </a:extLst>
          </p:cNvPr>
          <p:cNvSpPr>
            <a:spLocks noGrp="1"/>
          </p:cNvSpPr>
          <p:nvPr>
            <p:ph type="title"/>
          </p:nvPr>
        </p:nvSpPr>
        <p:spPr/>
        <p:txBody>
          <a:bodyPr/>
          <a:lstStyle/>
          <a:p>
            <a:r>
              <a:rPr lang="en-US" dirty="0"/>
              <a:t>Web Scraping Frameworks</a:t>
            </a:r>
            <a:endParaRPr lang="LID4096" dirty="0"/>
          </a:p>
        </p:txBody>
      </p:sp>
      <p:sp>
        <p:nvSpPr>
          <p:cNvPr id="5" name="AutoShape 4" descr="Top-10-Best-Web-Scraping-Frameworks-for-Data-Extraction-(1)">
            <a:extLst>
              <a:ext uri="{FF2B5EF4-FFF2-40B4-BE49-F238E27FC236}">
                <a16:creationId xmlns:a16="http://schemas.microsoft.com/office/drawing/2014/main" id="{A410810D-6E57-1A43-9270-78EF1BDE333D}"/>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dirty="0"/>
          </a:p>
        </p:txBody>
      </p:sp>
      <p:pic>
        <p:nvPicPr>
          <p:cNvPr id="7" name="Picture 6">
            <a:extLst>
              <a:ext uri="{FF2B5EF4-FFF2-40B4-BE49-F238E27FC236}">
                <a16:creationId xmlns:a16="http://schemas.microsoft.com/office/drawing/2014/main" id="{3552C399-C786-DA06-055F-CC92796B4305}"/>
              </a:ext>
            </a:extLst>
          </p:cNvPr>
          <p:cNvPicPr>
            <a:picLocks noChangeAspect="1"/>
          </p:cNvPicPr>
          <p:nvPr/>
        </p:nvPicPr>
        <p:blipFill>
          <a:blip r:embed="rId2"/>
          <a:stretch>
            <a:fillRect/>
          </a:stretch>
        </p:blipFill>
        <p:spPr>
          <a:xfrm>
            <a:off x="122560" y="863192"/>
            <a:ext cx="8811890" cy="4204157"/>
          </a:xfrm>
          <a:prstGeom prst="rect">
            <a:avLst/>
          </a:prstGeom>
        </p:spPr>
      </p:pic>
    </p:spTree>
    <p:extLst>
      <p:ext uri="{BB962C8B-B14F-4D97-AF65-F5344CB8AC3E}">
        <p14:creationId xmlns:p14="http://schemas.microsoft.com/office/powerpoint/2010/main" val="269209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r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9191" y="0"/>
            <a:ext cx="5022717" cy="5629058"/>
          </a:xfrm>
          <a:prstGeom prst="rect">
            <a:avLst/>
          </a:prstGeom>
        </p:spPr>
      </p:pic>
    </p:spTree>
    <p:extLst>
      <p:ext uri="{BB962C8B-B14F-4D97-AF65-F5344CB8AC3E}">
        <p14:creationId xmlns:p14="http://schemas.microsoft.com/office/powerpoint/2010/main" val="3893723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6475-C5CF-8282-1AE4-DAE6B1CF3A0F}"/>
              </a:ext>
            </a:extLst>
          </p:cNvPr>
          <p:cNvSpPr>
            <a:spLocks noGrp="1"/>
          </p:cNvSpPr>
          <p:nvPr>
            <p:ph type="title"/>
          </p:nvPr>
        </p:nvSpPr>
        <p:spPr/>
        <p:txBody>
          <a:bodyPr/>
          <a:lstStyle/>
          <a:p>
            <a:r>
              <a:rPr lang="en-US" b="1" dirty="0"/>
              <a:t>Commercial Platforms</a:t>
            </a:r>
            <a:br>
              <a:rPr lang="en-US" b="1" dirty="0"/>
            </a:br>
            <a:endParaRPr lang="LID4096" dirty="0"/>
          </a:p>
        </p:txBody>
      </p:sp>
      <p:sp>
        <p:nvSpPr>
          <p:cNvPr id="3" name="Text Placeholder 2">
            <a:extLst>
              <a:ext uri="{FF2B5EF4-FFF2-40B4-BE49-F238E27FC236}">
                <a16:creationId xmlns:a16="http://schemas.microsoft.com/office/drawing/2014/main" id="{DCA4C00C-D361-E5D2-9F72-6179B2D5EBFE}"/>
              </a:ext>
            </a:extLst>
          </p:cNvPr>
          <p:cNvSpPr>
            <a:spLocks noGrp="1"/>
          </p:cNvSpPr>
          <p:nvPr>
            <p:ph type="body" idx="1"/>
          </p:nvPr>
        </p:nvSpPr>
        <p:spPr/>
        <p:txBody>
          <a:bodyPr/>
          <a:lstStyle/>
          <a:p>
            <a:pPr fontAlgn="base"/>
            <a:r>
              <a:rPr lang="en-US" sz="1200" b="1" dirty="0"/>
              <a:t> </a:t>
            </a:r>
            <a:r>
              <a:rPr lang="en-US" sz="1600" b="1" dirty="0"/>
              <a:t>Bright Data (formerly Luminati)</a:t>
            </a:r>
            <a:r>
              <a:rPr lang="en-US" sz="1600" dirty="0"/>
              <a:t>: A premium proxy-based platform with strong scraping features.</a:t>
            </a:r>
          </a:p>
          <a:p>
            <a:pPr fontAlgn="base"/>
            <a:r>
              <a:rPr lang="en-US" sz="1600" b="1" dirty="0"/>
              <a:t>Import.io</a:t>
            </a:r>
            <a:r>
              <a:rPr lang="en-US" sz="1600" dirty="0"/>
              <a:t>: Allows scraping without coding which is ideal for non-programmers.</a:t>
            </a:r>
          </a:p>
          <a:p>
            <a:pPr fontAlgn="base"/>
            <a:r>
              <a:rPr lang="en-US" sz="1600" b="1" dirty="0"/>
              <a:t>Webhose.io</a:t>
            </a:r>
            <a:r>
              <a:rPr lang="en-US" sz="1600" dirty="0"/>
              <a:t>: Offers structured data feeds for news, blogs and online content.</a:t>
            </a:r>
          </a:p>
          <a:p>
            <a:pPr fontAlgn="base"/>
            <a:r>
              <a:rPr lang="en-US" sz="1600" b="1" dirty="0"/>
              <a:t>Dexi.io and </a:t>
            </a:r>
            <a:r>
              <a:rPr lang="en-US" sz="1600" b="1" dirty="0" err="1"/>
              <a:t>Scrapinghub</a:t>
            </a:r>
            <a:r>
              <a:rPr lang="en-US" sz="1600" b="1" dirty="0"/>
              <a:t>:</a:t>
            </a:r>
            <a:r>
              <a:rPr lang="en-US" sz="1600" dirty="0"/>
              <a:t> Provide cloud-based scraping services with built-in scheduling, storage and proxy support.</a:t>
            </a:r>
          </a:p>
          <a:p>
            <a:pPr fontAlgn="base"/>
            <a:r>
              <a:rPr lang="en-US" sz="1600" dirty="0"/>
              <a:t>Each tool has its strengths and its choice depends on the complexity of the website, the volume of data and our technical background.</a:t>
            </a:r>
          </a:p>
          <a:p>
            <a:endParaRPr lang="LID4096" dirty="0"/>
          </a:p>
        </p:txBody>
      </p:sp>
    </p:spTree>
    <p:extLst>
      <p:ext uri="{BB962C8B-B14F-4D97-AF65-F5344CB8AC3E}">
        <p14:creationId xmlns:p14="http://schemas.microsoft.com/office/powerpoint/2010/main" val="423049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F2A6-400C-AB54-5E5B-10621F412591}"/>
              </a:ext>
            </a:extLst>
          </p:cNvPr>
          <p:cNvSpPr>
            <a:spLocks noGrp="1"/>
          </p:cNvSpPr>
          <p:nvPr>
            <p:ph type="title"/>
          </p:nvPr>
        </p:nvSpPr>
        <p:spPr>
          <a:xfrm>
            <a:off x="311700" y="76150"/>
            <a:ext cx="6528012" cy="629100"/>
          </a:xfrm>
        </p:spPr>
        <p:txBody>
          <a:bodyPr/>
          <a:lstStyle/>
          <a:p>
            <a:r>
              <a:rPr lang="en-US" b="1" dirty="0"/>
              <a:t>Legal and Ethical Considerations</a:t>
            </a:r>
            <a:br>
              <a:rPr lang="en-US" b="1" dirty="0"/>
            </a:br>
            <a:endParaRPr lang="LID4096" dirty="0"/>
          </a:p>
        </p:txBody>
      </p:sp>
      <p:sp>
        <p:nvSpPr>
          <p:cNvPr id="3" name="Text Placeholder 2">
            <a:extLst>
              <a:ext uri="{FF2B5EF4-FFF2-40B4-BE49-F238E27FC236}">
                <a16:creationId xmlns:a16="http://schemas.microsoft.com/office/drawing/2014/main" id="{35DE1AD3-2DAA-9056-D4DB-9352AA8EB376}"/>
              </a:ext>
            </a:extLst>
          </p:cNvPr>
          <p:cNvSpPr>
            <a:spLocks noGrp="1"/>
          </p:cNvSpPr>
          <p:nvPr>
            <p:ph type="body" idx="1"/>
          </p:nvPr>
        </p:nvSpPr>
        <p:spPr>
          <a:xfrm>
            <a:off x="311699" y="974824"/>
            <a:ext cx="8605529" cy="4168675"/>
          </a:xfrm>
        </p:spPr>
        <p:txBody>
          <a:bodyPr/>
          <a:lstStyle/>
          <a:p>
            <a:pPr fontAlgn="base"/>
            <a:r>
              <a:rPr lang="en-US" sz="1400" dirty="0"/>
              <a:t>While web scraping is an useful tool but it must be done responsibly and within legal boundaries. Here are some important points to keep in mind:</a:t>
            </a:r>
          </a:p>
          <a:p>
            <a:pPr fontAlgn="base"/>
            <a:r>
              <a:rPr lang="en-US" sz="1400" b="1" dirty="0"/>
              <a:t>Respect robots.txt and Terms of Service:</a:t>
            </a:r>
            <a:r>
              <a:rPr lang="en-US" sz="1400" dirty="0"/>
              <a:t> These define the allowed scope of bot access.</a:t>
            </a:r>
          </a:p>
          <a:p>
            <a:pPr fontAlgn="base"/>
            <a:r>
              <a:rPr lang="en-US" sz="1400" b="1" dirty="0"/>
              <a:t>Avoid Server Overload:</a:t>
            </a:r>
            <a:r>
              <a:rPr lang="en-US" sz="1400" dirty="0"/>
              <a:t> Limit request frequency to prevent disrupting website functionality.</a:t>
            </a:r>
          </a:p>
          <a:p>
            <a:pPr fontAlgn="base"/>
            <a:r>
              <a:rPr lang="en-US" sz="1400" b="1" dirty="0"/>
              <a:t>Only Access Public Data:</a:t>
            </a:r>
            <a:r>
              <a:rPr lang="en-US" sz="1400" dirty="0"/>
              <a:t> Avoid scraping personal or copyrighted content without permission.</a:t>
            </a:r>
          </a:p>
          <a:p>
            <a:pPr fontAlgn="base"/>
            <a:r>
              <a:rPr lang="en-US" sz="1400" b="1" dirty="0"/>
              <a:t>Comply with Copyright Laws: </a:t>
            </a:r>
            <a:r>
              <a:rPr lang="en-US" sz="1400" dirty="0"/>
              <a:t>Redistributing scraped content may violate intellectual property rights.</a:t>
            </a:r>
          </a:p>
          <a:p>
            <a:pPr fontAlgn="base"/>
            <a:r>
              <a:rPr lang="en-US" sz="1400" b="1" dirty="0"/>
              <a:t>Avoid Malicious Use:</a:t>
            </a:r>
            <a:r>
              <a:rPr lang="en-US" sz="1400" dirty="0"/>
              <a:t> Never use scraping for spam, data theft or denial-of-service attacks.</a:t>
            </a:r>
          </a:p>
          <a:p>
            <a:pPr fontAlgn="base"/>
            <a:r>
              <a:rPr lang="en-US" sz="1400" dirty="0"/>
              <a:t>Practicing ethical scraping ensures compliance and maintains a positive relationship with website owners.</a:t>
            </a:r>
          </a:p>
          <a:p>
            <a:endParaRPr lang="LID4096" dirty="0"/>
          </a:p>
        </p:txBody>
      </p:sp>
    </p:spTree>
    <p:extLst>
      <p:ext uri="{BB962C8B-B14F-4D97-AF65-F5344CB8AC3E}">
        <p14:creationId xmlns:p14="http://schemas.microsoft.com/office/powerpoint/2010/main" val="1997302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A6B7-F315-5183-1EAD-933A199DC6D7}"/>
              </a:ext>
            </a:extLst>
          </p:cNvPr>
          <p:cNvSpPr>
            <a:spLocks noGrp="1"/>
          </p:cNvSpPr>
          <p:nvPr>
            <p:ph type="title"/>
          </p:nvPr>
        </p:nvSpPr>
        <p:spPr/>
        <p:txBody>
          <a:bodyPr/>
          <a:lstStyle/>
          <a:p>
            <a:r>
              <a:rPr lang="en-US" dirty="0"/>
              <a:t>Challenges to Web Scrapping</a:t>
            </a:r>
            <a:endParaRPr lang="LID4096" dirty="0"/>
          </a:p>
        </p:txBody>
      </p:sp>
      <p:sp>
        <p:nvSpPr>
          <p:cNvPr id="3" name="Text Placeholder 2">
            <a:extLst>
              <a:ext uri="{FF2B5EF4-FFF2-40B4-BE49-F238E27FC236}">
                <a16:creationId xmlns:a16="http://schemas.microsoft.com/office/drawing/2014/main" id="{41AF8494-A149-8F1F-55B7-5D4554A1FB7E}"/>
              </a:ext>
            </a:extLst>
          </p:cNvPr>
          <p:cNvSpPr>
            <a:spLocks noGrp="1"/>
          </p:cNvSpPr>
          <p:nvPr>
            <p:ph type="body" idx="1"/>
          </p:nvPr>
        </p:nvSpPr>
        <p:spPr/>
        <p:txBody>
          <a:bodyPr/>
          <a:lstStyle/>
          <a:p>
            <a:pPr fontAlgn="base"/>
            <a:r>
              <a:rPr lang="en-US" dirty="0"/>
              <a:t>Although web scraping is useful, it comes with several challenges that can make the process difficult:</a:t>
            </a:r>
          </a:p>
          <a:p>
            <a:pPr fontAlgn="base"/>
            <a:r>
              <a:rPr lang="en-US" b="1" dirty="0"/>
              <a:t>Website Structure Changes</a:t>
            </a:r>
            <a:r>
              <a:rPr lang="en-US" dirty="0"/>
              <a:t>: Websites sometimes update their design and code which can break scraping scripts that rely on specific HTML elements. Scrapers need regular maintenance to keep up with these changes.</a:t>
            </a:r>
          </a:p>
          <a:p>
            <a:pPr fontAlgn="base"/>
            <a:r>
              <a:rPr lang="en-US" b="1" dirty="0"/>
              <a:t>Anti-Scraping Technologies</a:t>
            </a:r>
            <a:r>
              <a:rPr lang="en-US" dirty="0"/>
              <a:t>: Many websites use measures like IP blocking, CAPTCHA or dynamic content loading to prevent automated scraping.</a:t>
            </a:r>
          </a:p>
          <a:p>
            <a:endParaRPr lang="LID4096" dirty="0"/>
          </a:p>
        </p:txBody>
      </p:sp>
    </p:spTree>
    <p:extLst>
      <p:ext uri="{BB962C8B-B14F-4D97-AF65-F5344CB8AC3E}">
        <p14:creationId xmlns:p14="http://schemas.microsoft.com/office/powerpoint/2010/main" val="96904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80525"/>
            <a:ext cx="4904100" cy="664200"/>
          </a:xfrm>
          <a:prstGeom prst="rect">
            <a:avLst/>
          </a:prstGeom>
        </p:spPr>
        <p:txBody>
          <a:bodyPr lIns="91425" tIns="91425" rIns="91425" bIns="91425" anchor="t" anchorCtr="0">
            <a:noAutofit/>
          </a:bodyPr>
          <a:lstStyle/>
          <a:p>
            <a:pPr lvl="0">
              <a:spcBef>
                <a:spcPts val="0"/>
              </a:spcBef>
              <a:buNone/>
            </a:pPr>
            <a:endParaRPr/>
          </a:p>
        </p:txBody>
      </p:sp>
      <p:sp>
        <p:nvSpPr>
          <p:cNvPr id="29" name="Shape 29"/>
          <p:cNvSpPr txBox="1">
            <a:spLocks noGrp="1"/>
          </p:cNvSpPr>
          <p:nvPr>
            <p:ph type="body" idx="1"/>
          </p:nvPr>
        </p:nvSpPr>
        <p:spPr>
          <a:xfrm>
            <a:off x="240450" y="1057975"/>
            <a:ext cx="8520600" cy="35940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Char char="-"/>
            </a:pPr>
            <a:r>
              <a:rPr lang="ru" sz="3000">
                <a:solidFill>
                  <a:schemeClr val="dk1"/>
                </a:solidFill>
              </a:rPr>
              <a:t>Data scraping</a:t>
            </a:r>
          </a:p>
          <a:p>
            <a:pPr marL="457200" lvl="0" indent="-419100" rtl="0">
              <a:spcBef>
                <a:spcPts val="0"/>
              </a:spcBef>
              <a:buClr>
                <a:schemeClr val="dk1"/>
              </a:buClr>
              <a:buSzPct val="100000"/>
              <a:buChar char="-"/>
            </a:pPr>
            <a:r>
              <a:rPr lang="ru" sz="3000">
                <a:solidFill>
                  <a:schemeClr val="dk1"/>
                </a:solidFill>
              </a:rPr>
              <a:t>Types of data scraping</a:t>
            </a:r>
          </a:p>
          <a:p>
            <a:pPr marL="457200" lvl="0" indent="-419100" rtl="0">
              <a:spcBef>
                <a:spcPts val="0"/>
              </a:spcBef>
              <a:buClr>
                <a:schemeClr val="dk1"/>
              </a:buClr>
              <a:buSzPct val="100000"/>
              <a:buChar char="-"/>
            </a:pPr>
            <a:r>
              <a:rPr lang="ru" sz="3000">
                <a:solidFill>
                  <a:schemeClr val="dk1"/>
                </a:solidFill>
              </a:rPr>
              <a:t>Web scraping</a:t>
            </a:r>
          </a:p>
          <a:p>
            <a:pPr marL="457200" lvl="0" indent="-419100" rtl="0">
              <a:spcBef>
                <a:spcPts val="0"/>
              </a:spcBef>
              <a:buClr>
                <a:schemeClr val="dk1"/>
              </a:buClr>
              <a:buSzPct val="100000"/>
              <a:buChar char="-"/>
            </a:pPr>
            <a:r>
              <a:rPr lang="ru" sz="3000">
                <a:solidFill>
                  <a:schemeClr val="dk1"/>
                </a:solidFill>
              </a:rPr>
              <a:t>Process of web scraping</a:t>
            </a:r>
          </a:p>
          <a:p>
            <a:pPr lvl="0" rtl="0">
              <a:spcBef>
                <a:spcPts val="0"/>
              </a:spcBef>
              <a:buNone/>
            </a:pP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1640-2B8E-C6B8-7D2C-D6B55B0005B8}"/>
              </a:ext>
            </a:extLst>
          </p:cNvPr>
          <p:cNvSpPr>
            <a:spLocks noGrp="1"/>
          </p:cNvSpPr>
          <p:nvPr>
            <p:ph type="title"/>
          </p:nvPr>
        </p:nvSpPr>
        <p:spPr/>
        <p:txBody>
          <a:bodyPr/>
          <a:lstStyle/>
          <a:p>
            <a:r>
              <a:rPr lang="en-US" dirty="0"/>
              <a:t>Challenges to Web Scrapping</a:t>
            </a:r>
            <a:endParaRPr lang="LID4096" dirty="0"/>
          </a:p>
        </p:txBody>
      </p:sp>
      <p:sp>
        <p:nvSpPr>
          <p:cNvPr id="3" name="Text Placeholder 2">
            <a:extLst>
              <a:ext uri="{FF2B5EF4-FFF2-40B4-BE49-F238E27FC236}">
                <a16:creationId xmlns:a16="http://schemas.microsoft.com/office/drawing/2014/main" id="{A3EF0A54-A24C-AA22-66AF-E4B35EFF9BC7}"/>
              </a:ext>
            </a:extLst>
          </p:cNvPr>
          <p:cNvSpPr>
            <a:spLocks noGrp="1"/>
          </p:cNvSpPr>
          <p:nvPr>
            <p:ph type="body" idx="1"/>
          </p:nvPr>
        </p:nvSpPr>
        <p:spPr>
          <a:xfrm>
            <a:off x="256032" y="974824"/>
            <a:ext cx="8576268" cy="4168675"/>
          </a:xfrm>
        </p:spPr>
        <p:txBody>
          <a:bodyPr/>
          <a:lstStyle/>
          <a:p>
            <a:pPr algn="just" fontAlgn="base"/>
            <a:r>
              <a:rPr lang="en-US" sz="1400" b="1" dirty="0"/>
              <a:t>Data Storage and Management:</a:t>
            </a:r>
            <a:r>
              <a:rPr lang="en-US" sz="1400" dirty="0"/>
              <a:t> Large-scale scraping generates huge volumes of data. Efficiently storing organizing and processing this data requires good infrastructure and planning.</a:t>
            </a:r>
          </a:p>
          <a:p>
            <a:pPr algn="just" fontAlgn="base"/>
            <a:r>
              <a:rPr lang="en-US" sz="1400" b="1" dirty="0"/>
              <a:t>Ensuring Data Quality</a:t>
            </a:r>
            <a:r>
              <a:rPr lang="en-US" sz="1400" dirty="0"/>
              <a:t>: Extracted data might be incomplete, duplicated or outdated. Cleaning and validating data to maintain accuracy is an important but challenging step.</a:t>
            </a:r>
          </a:p>
          <a:p>
            <a:pPr algn="just" fontAlgn="base"/>
            <a:r>
              <a:rPr lang="en-US" sz="1400" b="1" dirty="0"/>
              <a:t>Legal Risks</a:t>
            </a:r>
            <a:r>
              <a:rPr lang="en-US" sz="1400" dirty="0"/>
              <a:t>: As discussed earlier, scraping without permission or violating terms of service can lead to legal consequences or blocked access.</a:t>
            </a:r>
          </a:p>
          <a:p>
            <a:pPr algn="just" fontAlgn="base"/>
            <a:r>
              <a:rPr lang="en-US" sz="1400" b="1" dirty="0"/>
              <a:t>Performance and Speed</a:t>
            </a:r>
            <a:r>
              <a:rPr lang="en-US" sz="1400" dirty="0"/>
              <a:t>: Balancing fast data extraction while avoiding detection or server overload requires careful handling of request rates and scraping strategies.</a:t>
            </a:r>
          </a:p>
          <a:p>
            <a:pPr algn="just" fontAlgn="base"/>
            <a:r>
              <a:rPr lang="en-US" sz="1400" dirty="0"/>
              <a:t>Understanding these challenges helps in planning and building effective scraping solutions.</a:t>
            </a:r>
          </a:p>
          <a:p>
            <a:endParaRPr lang="LID4096" dirty="0"/>
          </a:p>
        </p:txBody>
      </p:sp>
    </p:spTree>
    <p:extLst>
      <p:ext uri="{BB962C8B-B14F-4D97-AF65-F5344CB8AC3E}">
        <p14:creationId xmlns:p14="http://schemas.microsoft.com/office/powerpoint/2010/main" val="747810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7FBE-E07C-7EE6-BBCA-3F71D4BD0F53}"/>
              </a:ext>
            </a:extLst>
          </p:cNvPr>
          <p:cNvSpPr>
            <a:spLocks noGrp="1"/>
          </p:cNvSpPr>
          <p:nvPr>
            <p:ph type="title"/>
          </p:nvPr>
        </p:nvSpPr>
        <p:spPr/>
        <p:txBody>
          <a:bodyPr/>
          <a:lstStyle/>
          <a:p>
            <a:r>
              <a:rPr lang="en-US" dirty="0"/>
              <a:t>Future of Web Scrapping</a:t>
            </a:r>
            <a:endParaRPr lang="LID4096" dirty="0"/>
          </a:p>
        </p:txBody>
      </p:sp>
      <p:sp>
        <p:nvSpPr>
          <p:cNvPr id="3" name="Text Placeholder 2">
            <a:extLst>
              <a:ext uri="{FF2B5EF4-FFF2-40B4-BE49-F238E27FC236}">
                <a16:creationId xmlns:a16="http://schemas.microsoft.com/office/drawing/2014/main" id="{92CBC42D-D393-6BC4-50BC-56ED0DA9D697}"/>
              </a:ext>
            </a:extLst>
          </p:cNvPr>
          <p:cNvSpPr>
            <a:spLocks noGrp="1"/>
          </p:cNvSpPr>
          <p:nvPr>
            <p:ph type="body" idx="1"/>
          </p:nvPr>
        </p:nvSpPr>
        <p:spPr/>
        <p:txBody>
          <a:bodyPr/>
          <a:lstStyle/>
          <a:p>
            <a:pPr algn="just" fontAlgn="base"/>
            <a:r>
              <a:rPr lang="en-US" dirty="0"/>
              <a:t>Web scraping is growing rapidly as the amount of online data grows exponentially. Its future is shaped by advances in technology, legal frameworks and business needs:</a:t>
            </a:r>
          </a:p>
          <a:p>
            <a:pPr algn="just" fontAlgn="base"/>
            <a:r>
              <a:rPr lang="en-US" b="1" dirty="0"/>
              <a:t>Integration with Big Data and AI</a:t>
            </a:r>
            <a:r>
              <a:rPr lang="en-US" dirty="0"/>
              <a:t>: Combining web scraping with big data analytics and artificial intelligence will helps in deeper insights and smarter decision-making. Automated data collection will feed more accurate, real-time information into AI models.</a:t>
            </a:r>
          </a:p>
          <a:p>
            <a:pPr algn="just" fontAlgn="base"/>
            <a:r>
              <a:rPr lang="en-US" b="1" dirty="0"/>
              <a:t>Improved Tools and Automation</a:t>
            </a:r>
            <a:r>
              <a:rPr lang="en-US" dirty="0"/>
              <a:t>: Newer tools will offer easier, faster and more reliable scraping solutions including better handling of dynamic content and anti-scraping measures.</a:t>
            </a:r>
          </a:p>
          <a:p>
            <a:pPr algn="just" fontAlgn="base"/>
            <a:endParaRPr lang="en-US" dirty="0"/>
          </a:p>
          <a:p>
            <a:endParaRPr lang="LID4096" dirty="0"/>
          </a:p>
        </p:txBody>
      </p:sp>
    </p:spTree>
    <p:extLst>
      <p:ext uri="{BB962C8B-B14F-4D97-AF65-F5344CB8AC3E}">
        <p14:creationId xmlns:p14="http://schemas.microsoft.com/office/powerpoint/2010/main" val="1198445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5B22-1AE9-D233-345D-4563C4394473}"/>
              </a:ext>
            </a:extLst>
          </p:cNvPr>
          <p:cNvSpPr>
            <a:spLocks noGrp="1"/>
          </p:cNvSpPr>
          <p:nvPr>
            <p:ph type="title"/>
          </p:nvPr>
        </p:nvSpPr>
        <p:spPr/>
        <p:txBody>
          <a:bodyPr/>
          <a:lstStyle/>
          <a:p>
            <a:r>
              <a:rPr lang="en-US" dirty="0"/>
              <a:t>Future of Web Scrapping</a:t>
            </a:r>
            <a:endParaRPr lang="LID4096" dirty="0"/>
          </a:p>
        </p:txBody>
      </p:sp>
      <p:sp>
        <p:nvSpPr>
          <p:cNvPr id="3" name="Text Placeholder 2">
            <a:extLst>
              <a:ext uri="{FF2B5EF4-FFF2-40B4-BE49-F238E27FC236}">
                <a16:creationId xmlns:a16="http://schemas.microsoft.com/office/drawing/2014/main" id="{9CF89FDC-255B-59DA-3755-C6D9F952D3FE}"/>
              </a:ext>
            </a:extLst>
          </p:cNvPr>
          <p:cNvSpPr>
            <a:spLocks noGrp="1"/>
          </p:cNvSpPr>
          <p:nvPr>
            <p:ph type="body" idx="1"/>
          </p:nvPr>
        </p:nvSpPr>
        <p:spPr/>
        <p:txBody>
          <a:bodyPr/>
          <a:lstStyle/>
          <a:p>
            <a:pPr fontAlgn="base"/>
            <a:r>
              <a:rPr lang="en-US" b="1" dirty="0"/>
              <a:t>Greater Focus on Ethics and Compliance</a:t>
            </a:r>
            <a:r>
              <a:rPr lang="en-US" dirty="0"/>
              <a:t>: As legal frameworks develop, scraping will become more regulated helps in encouraging responsible and transparent data collection practices.</a:t>
            </a:r>
          </a:p>
          <a:p>
            <a:pPr fontAlgn="base"/>
            <a:r>
              <a:rPr lang="en-US" b="1" dirty="0"/>
              <a:t>More APIs and Structured Data</a:t>
            </a:r>
            <a:r>
              <a:rPr lang="en-US" dirty="0"/>
              <a:t>: Websites may provide more APIs or structured data feeds which helps in reducing the need for scraping and making data access easier and safer.</a:t>
            </a:r>
          </a:p>
          <a:p>
            <a:pPr fontAlgn="base"/>
            <a:r>
              <a:rPr lang="en-US" b="1" dirty="0"/>
              <a:t>N.B </a:t>
            </a:r>
            <a:r>
              <a:rPr lang="en-US" dirty="0"/>
              <a:t>Mastering web scraping tools and techniques is important for anyone looking to see the full potential of online data in today’s digital world.</a:t>
            </a:r>
          </a:p>
          <a:p>
            <a:endParaRPr lang="LID4096" dirty="0"/>
          </a:p>
        </p:txBody>
      </p:sp>
    </p:spTree>
    <p:extLst>
      <p:ext uri="{BB962C8B-B14F-4D97-AF65-F5344CB8AC3E}">
        <p14:creationId xmlns:p14="http://schemas.microsoft.com/office/powerpoint/2010/main" val="130186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80525"/>
            <a:ext cx="4904100" cy="664200"/>
          </a:xfrm>
          <a:prstGeom prst="rect">
            <a:avLst/>
          </a:prstGeom>
        </p:spPr>
        <p:txBody>
          <a:bodyPr lIns="91425" tIns="91425" rIns="91425" bIns="91425" anchor="t" anchorCtr="0">
            <a:noAutofit/>
          </a:bodyPr>
          <a:lstStyle/>
          <a:p>
            <a:pPr lvl="0" rtl="0">
              <a:spcBef>
                <a:spcPts val="0"/>
              </a:spcBef>
              <a:buNone/>
            </a:pPr>
            <a:r>
              <a:rPr lang="ru"/>
              <a:t>Data scraping</a:t>
            </a:r>
          </a:p>
        </p:txBody>
      </p:sp>
      <p:sp>
        <p:nvSpPr>
          <p:cNvPr id="35" name="Shape 35"/>
          <p:cNvSpPr txBox="1">
            <a:spLocks noGrp="1"/>
          </p:cNvSpPr>
          <p:nvPr>
            <p:ph type="body" idx="1"/>
          </p:nvPr>
        </p:nvSpPr>
        <p:spPr>
          <a:xfrm>
            <a:off x="240450" y="1057975"/>
            <a:ext cx="8520600" cy="3594000"/>
          </a:xfrm>
          <a:prstGeom prst="rect">
            <a:avLst/>
          </a:prstGeom>
        </p:spPr>
        <p:txBody>
          <a:bodyPr lIns="91425" tIns="91425" rIns="91425" bIns="91425" anchor="t" anchorCtr="0">
            <a:noAutofit/>
          </a:bodyPr>
          <a:lstStyle/>
          <a:p>
            <a:pPr lvl="0" algn="ctr" rtl="0">
              <a:spcBef>
                <a:spcPts val="0"/>
              </a:spcBef>
              <a:buNone/>
            </a:pPr>
            <a:endParaRPr sz="2400" b="1">
              <a:solidFill>
                <a:schemeClr val="dk1"/>
              </a:solidFill>
            </a:endParaRPr>
          </a:p>
          <a:p>
            <a:pPr lvl="0" algn="ctr" rtl="0">
              <a:spcBef>
                <a:spcPts val="0"/>
              </a:spcBef>
              <a:buNone/>
            </a:pPr>
            <a:r>
              <a:rPr lang="ru" sz="2400" b="1">
                <a:solidFill>
                  <a:schemeClr val="dk1"/>
                </a:solidFill>
              </a:rPr>
              <a:t>Data scraping</a:t>
            </a:r>
            <a:r>
              <a:rPr lang="ru" sz="2400">
                <a:solidFill>
                  <a:schemeClr val="dk1"/>
                </a:solidFill>
              </a:rPr>
              <a:t> - is a technique in which a computer program extracts data from human-readable output coming from another program.</a:t>
            </a:r>
          </a:p>
          <a:p>
            <a:pPr lvl="0" algn="ctr" rtl="0">
              <a:spcBef>
                <a:spcPts val="0"/>
              </a:spcBef>
              <a:buNone/>
            </a:pPr>
            <a:endParaRPr sz="2400">
              <a:solidFill>
                <a:schemeClr val="dk1"/>
              </a:solidFill>
            </a:endParaRPr>
          </a:p>
          <a:p>
            <a:pPr lvl="0" rtl="0">
              <a:spcBef>
                <a:spcPts val="0"/>
              </a:spcBef>
              <a:buNone/>
            </a:pP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11700" y="80525"/>
            <a:ext cx="4904100" cy="664200"/>
          </a:xfrm>
          <a:prstGeom prst="rect">
            <a:avLst/>
          </a:prstGeom>
        </p:spPr>
        <p:txBody>
          <a:bodyPr lIns="91425" tIns="91425" rIns="91425" bIns="91425" anchor="t" anchorCtr="0">
            <a:noAutofit/>
          </a:bodyPr>
          <a:lstStyle/>
          <a:p>
            <a:pPr lvl="0" rtl="0">
              <a:spcBef>
                <a:spcPts val="0"/>
              </a:spcBef>
              <a:buNone/>
            </a:pPr>
            <a:r>
              <a:rPr lang="ru"/>
              <a:t>Types of data scraping</a:t>
            </a:r>
          </a:p>
        </p:txBody>
      </p:sp>
      <p:sp>
        <p:nvSpPr>
          <p:cNvPr id="41" name="Shape 41"/>
          <p:cNvSpPr txBox="1">
            <a:spLocks noGrp="1"/>
          </p:cNvSpPr>
          <p:nvPr>
            <p:ph type="body" idx="1"/>
          </p:nvPr>
        </p:nvSpPr>
        <p:spPr>
          <a:xfrm>
            <a:off x="240450" y="1057975"/>
            <a:ext cx="8520600" cy="3594000"/>
          </a:xfrm>
          <a:prstGeom prst="rect">
            <a:avLst/>
          </a:prstGeom>
        </p:spPr>
        <p:txBody>
          <a:bodyPr lIns="91425" tIns="91425" rIns="91425" bIns="91425" anchor="t" anchorCtr="0">
            <a:noAutofit/>
          </a:bodyPr>
          <a:lstStyle/>
          <a:p>
            <a:pPr lvl="0">
              <a:spcBef>
                <a:spcPts val="0"/>
              </a:spcBef>
              <a:buNone/>
            </a:pPr>
            <a:r>
              <a:rPr lang="ru" b="1">
                <a:solidFill>
                  <a:srgbClr val="333333"/>
                </a:solidFill>
                <a:highlight>
                  <a:srgbClr val="FFFFFF"/>
                </a:highlight>
              </a:rPr>
              <a:t>Screen scraping</a:t>
            </a:r>
            <a:r>
              <a:rPr lang="ru">
                <a:solidFill>
                  <a:srgbClr val="333333"/>
                </a:solidFill>
                <a:highlight>
                  <a:srgbClr val="FFFFFF"/>
                </a:highlight>
              </a:rPr>
              <a:t> is the method of collecting screen display data from one application and translating it so that another application is able to display it.</a:t>
            </a:r>
          </a:p>
          <a:p>
            <a:pPr lvl="0">
              <a:spcBef>
                <a:spcPts val="0"/>
              </a:spcBef>
              <a:buNone/>
            </a:pPr>
            <a:r>
              <a:rPr lang="ru" b="1">
                <a:solidFill>
                  <a:srgbClr val="222222"/>
                </a:solidFill>
                <a:highlight>
                  <a:srgbClr val="FFFFFF"/>
                </a:highlight>
              </a:rPr>
              <a:t>Report mining</a:t>
            </a:r>
            <a:r>
              <a:rPr lang="ru">
                <a:solidFill>
                  <a:srgbClr val="222222"/>
                </a:solidFill>
                <a:highlight>
                  <a:srgbClr val="FFFFFF"/>
                </a:highlight>
              </a:rPr>
              <a:t> is the extraction of data from human readable computer reports.</a:t>
            </a:r>
          </a:p>
          <a:p>
            <a:pPr lvl="0" rtl="0">
              <a:spcBef>
                <a:spcPts val="0"/>
              </a:spcBef>
              <a:buNone/>
            </a:pPr>
            <a:r>
              <a:rPr lang="ru" b="1">
                <a:solidFill>
                  <a:srgbClr val="222222"/>
                </a:solidFill>
                <a:highlight>
                  <a:srgbClr val="FFFFFF"/>
                </a:highlight>
              </a:rPr>
              <a:t>Web scraping </a:t>
            </a:r>
            <a:r>
              <a:rPr lang="ru">
                <a:solidFill>
                  <a:srgbClr val="333333"/>
                </a:solidFill>
              </a:rPr>
              <a:t>is a web technique of extracting data from the web, and turning unstructured data on the web (including HTML formats) into structured data that you can store to your local computer or a database.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80525"/>
            <a:ext cx="4904100" cy="664200"/>
          </a:xfrm>
          <a:prstGeom prst="rect">
            <a:avLst/>
          </a:prstGeom>
        </p:spPr>
        <p:txBody>
          <a:bodyPr lIns="91425" tIns="91425" rIns="91425" bIns="91425" anchor="t" anchorCtr="0">
            <a:noAutofit/>
          </a:bodyPr>
          <a:lstStyle/>
          <a:p>
            <a:pPr lvl="0" rtl="0">
              <a:spcBef>
                <a:spcPts val="0"/>
              </a:spcBef>
              <a:buNone/>
            </a:pPr>
            <a:r>
              <a:rPr lang="ru"/>
              <a:t>Types of data scraping</a:t>
            </a:r>
          </a:p>
        </p:txBody>
      </p:sp>
      <p:sp>
        <p:nvSpPr>
          <p:cNvPr id="47" name="Shape 47"/>
          <p:cNvSpPr txBox="1">
            <a:spLocks noGrp="1"/>
          </p:cNvSpPr>
          <p:nvPr>
            <p:ph type="body" idx="1"/>
          </p:nvPr>
        </p:nvSpPr>
        <p:spPr>
          <a:xfrm>
            <a:off x="240450" y="1057975"/>
            <a:ext cx="8520600" cy="3594000"/>
          </a:xfrm>
          <a:prstGeom prst="rect">
            <a:avLst/>
          </a:prstGeom>
        </p:spPr>
        <p:txBody>
          <a:bodyPr lIns="91425" tIns="91425" rIns="91425" bIns="91425" anchor="t" anchorCtr="0">
            <a:noAutofit/>
          </a:bodyPr>
          <a:lstStyle/>
          <a:p>
            <a:pPr lvl="0" rtl="0">
              <a:spcBef>
                <a:spcPts val="0"/>
              </a:spcBef>
              <a:buNone/>
            </a:pPr>
            <a:r>
              <a:rPr lang="ru" b="1">
                <a:solidFill>
                  <a:srgbClr val="333333"/>
                </a:solidFill>
                <a:highlight>
                  <a:srgbClr val="FFFFFF"/>
                </a:highlight>
              </a:rPr>
              <a:t>Screen scraping</a:t>
            </a:r>
            <a:r>
              <a:rPr lang="ru">
                <a:solidFill>
                  <a:srgbClr val="333333"/>
                </a:solidFill>
                <a:highlight>
                  <a:srgbClr val="FFFFFF"/>
                </a:highlight>
              </a:rPr>
              <a:t> is the method of collecting screen display data from one application and translating it so that another application is able to display it.</a:t>
            </a:r>
          </a:p>
          <a:p>
            <a:pPr lvl="0" rtl="0">
              <a:spcBef>
                <a:spcPts val="0"/>
              </a:spcBef>
              <a:buNone/>
            </a:pPr>
            <a:r>
              <a:rPr lang="ru" b="1">
                <a:solidFill>
                  <a:srgbClr val="222222"/>
                </a:solidFill>
                <a:highlight>
                  <a:srgbClr val="FFFFFF"/>
                </a:highlight>
              </a:rPr>
              <a:t>Report mining</a:t>
            </a:r>
            <a:r>
              <a:rPr lang="ru">
                <a:solidFill>
                  <a:srgbClr val="222222"/>
                </a:solidFill>
                <a:highlight>
                  <a:srgbClr val="FFFFFF"/>
                </a:highlight>
              </a:rPr>
              <a:t> is the extraction of data from human readable computer reports.</a:t>
            </a:r>
          </a:p>
          <a:p>
            <a:pPr lvl="0" rtl="0">
              <a:spcBef>
                <a:spcPts val="0"/>
              </a:spcBef>
              <a:buNone/>
            </a:pPr>
            <a:r>
              <a:rPr lang="ru" b="1">
                <a:solidFill>
                  <a:srgbClr val="222222"/>
                </a:solidFill>
                <a:highlight>
                  <a:srgbClr val="FFFFFF"/>
                </a:highlight>
              </a:rPr>
              <a:t>Web scraping </a:t>
            </a:r>
            <a:r>
              <a:rPr lang="ru">
                <a:solidFill>
                  <a:srgbClr val="333333"/>
                </a:solidFill>
              </a:rPr>
              <a:t>is a web technique of extracting data from the web, and turning unstructured data on the web (including HTML formats) into structured data that you can store to your local computer or a database.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76150"/>
            <a:ext cx="6661200" cy="6291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ru"/>
              <a:t>Manual scraping: Copy-paste technique</a:t>
            </a:r>
          </a:p>
          <a:p>
            <a:pPr lvl="0">
              <a:spcBef>
                <a:spcPts val="0"/>
              </a:spcBef>
              <a:buClr>
                <a:schemeClr val="dk1"/>
              </a:buClr>
              <a:buSzPct val="45833"/>
              <a:buFont typeface="Arial"/>
              <a:buNone/>
            </a:pPr>
            <a:endParaRPr/>
          </a:p>
          <a:p>
            <a:pPr lvl="0">
              <a:spcBef>
                <a:spcPts val="0"/>
              </a:spcBef>
              <a:buNone/>
            </a:pPr>
            <a:endParaRPr/>
          </a:p>
        </p:txBody>
      </p:sp>
      <p:sp>
        <p:nvSpPr>
          <p:cNvPr id="53" name="Shape 53"/>
          <p:cNvSpPr txBox="1">
            <a:spLocks noGrp="1"/>
          </p:cNvSpPr>
          <p:nvPr>
            <p:ph type="body" idx="1"/>
          </p:nvPr>
        </p:nvSpPr>
        <p:spPr>
          <a:xfrm>
            <a:off x="311700" y="974825"/>
            <a:ext cx="8520600" cy="3594000"/>
          </a:xfrm>
          <a:prstGeom prst="rect">
            <a:avLst/>
          </a:prstGeom>
        </p:spPr>
        <p:txBody>
          <a:bodyPr lIns="91425" tIns="91425" rIns="91425" bIns="91425" anchor="t" anchorCtr="0">
            <a:noAutofit/>
          </a:bodyPr>
          <a:lstStyle/>
          <a:p>
            <a:pPr lvl="0">
              <a:spcBef>
                <a:spcPts val="0"/>
              </a:spcBef>
              <a:buNone/>
            </a:pPr>
            <a:endParaRPr/>
          </a:p>
        </p:txBody>
      </p:sp>
      <p:pic>
        <p:nvPicPr>
          <p:cNvPr id="54" name="Shape 54" descr="How-to-copy-and-paste-Header-Image-3.png"/>
          <p:cNvPicPr preferRelativeResize="0"/>
          <p:nvPr/>
        </p:nvPicPr>
        <p:blipFill>
          <a:blip r:embed="rId3">
            <a:alphaModFix/>
          </a:blip>
          <a:stretch>
            <a:fillRect/>
          </a:stretch>
        </p:blipFill>
        <p:spPr>
          <a:xfrm>
            <a:off x="0" y="790275"/>
            <a:ext cx="9144000" cy="435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rtl="0">
              <a:spcBef>
                <a:spcPts val="0"/>
              </a:spcBef>
              <a:buClr>
                <a:srgbClr val="000000"/>
              </a:buClr>
              <a:buSzPct val="45833"/>
              <a:buFont typeface="Arial"/>
              <a:buNone/>
            </a:pPr>
            <a:r>
              <a:rPr lang="ru"/>
              <a:t>Text Pattern Matching</a:t>
            </a:r>
          </a:p>
        </p:txBody>
      </p:sp>
      <p:sp>
        <p:nvSpPr>
          <p:cNvPr id="60" name="Shape 60"/>
          <p:cNvSpPr txBox="1">
            <a:spLocks noGrp="1"/>
          </p:cNvSpPr>
          <p:nvPr>
            <p:ph type="body" idx="1"/>
          </p:nvPr>
        </p:nvSpPr>
        <p:spPr>
          <a:xfrm>
            <a:off x="311700" y="974825"/>
            <a:ext cx="8520600" cy="3594000"/>
          </a:xfrm>
          <a:prstGeom prst="rect">
            <a:avLst/>
          </a:prstGeom>
        </p:spPr>
        <p:txBody>
          <a:bodyPr lIns="91425" tIns="91425" rIns="91425" bIns="91425" anchor="t" anchorCtr="0">
            <a:noAutofit/>
          </a:bodyPr>
          <a:lstStyle/>
          <a:p>
            <a:pPr lvl="0">
              <a:spcBef>
                <a:spcPts val="0"/>
              </a:spcBef>
              <a:buNone/>
            </a:pPr>
            <a:r>
              <a:rPr lang="ru" dirty="0">
                <a:solidFill>
                  <a:srgbClr val="333333"/>
                </a:solidFill>
                <a:highlight>
                  <a:srgbClr val="FFFFFF"/>
                </a:highlight>
              </a:rPr>
              <a:t>This is a regular expression-matching technique using the UNIX grep command, and clubbed with popular programming languages</a:t>
            </a:r>
          </a:p>
          <a:p>
            <a:pPr lvl="0">
              <a:spcBef>
                <a:spcPts val="0"/>
              </a:spcBef>
              <a:buClr>
                <a:schemeClr val="dk1"/>
              </a:buClr>
              <a:buSzPct val="61111"/>
              <a:buFont typeface="Arial"/>
              <a:buNone/>
            </a:pPr>
            <a:r>
              <a:rPr lang="ru" i="1" dirty="0">
                <a:solidFill>
                  <a:schemeClr val="dk1"/>
                </a:solidFill>
                <a:highlight>
                  <a:srgbClr val="FFFEEE"/>
                </a:highlight>
                <a:latin typeface="Arial"/>
                <a:ea typeface="Arial"/>
                <a:cs typeface="Arial"/>
                <a:sym typeface="Arial"/>
              </a:rPr>
              <a:t>  message = 'Call me at </a:t>
            </a:r>
            <a:r>
              <a:rPr lang="en-US" i="1" dirty="0">
                <a:solidFill>
                  <a:schemeClr val="dk1"/>
                </a:solidFill>
                <a:highlight>
                  <a:srgbClr val="FFFEEE"/>
                </a:highlight>
                <a:latin typeface="Arial"/>
                <a:ea typeface="Arial"/>
                <a:cs typeface="Arial"/>
                <a:sym typeface="Arial"/>
              </a:rPr>
              <a:t>0703832978</a:t>
            </a:r>
            <a:r>
              <a:rPr lang="ru" i="1" dirty="0">
                <a:solidFill>
                  <a:schemeClr val="dk1"/>
                </a:solidFill>
                <a:highlight>
                  <a:srgbClr val="FFFEEE"/>
                </a:highlight>
                <a:latin typeface="Arial"/>
                <a:ea typeface="Arial"/>
                <a:cs typeface="Arial"/>
                <a:sym typeface="Arial"/>
              </a:rPr>
              <a:t> tomorrow. </a:t>
            </a:r>
            <a:r>
              <a:rPr lang="en-US" i="1" dirty="0">
                <a:solidFill>
                  <a:schemeClr val="dk1"/>
                </a:solidFill>
                <a:highlight>
                  <a:srgbClr val="FFFEEE"/>
                </a:highlight>
                <a:latin typeface="Arial"/>
                <a:ea typeface="Arial"/>
                <a:cs typeface="Arial"/>
                <a:sym typeface="Arial"/>
              </a:rPr>
              <a:t>0782165397</a:t>
            </a:r>
            <a:r>
              <a:rPr lang="ru" i="1" dirty="0">
                <a:solidFill>
                  <a:schemeClr val="dk1"/>
                </a:solidFill>
                <a:highlight>
                  <a:srgbClr val="FFFEEE"/>
                </a:highlight>
                <a:latin typeface="Arial"/>
                <a:ea typeface="Arial"/>
                <a:cs typeface="Arial"/>
                <a:sym typeface="Arial"/>
              </a:rPr>
              <a:t> is my office.'</a:t>
            </a:r>
            <a:br>
              <a:rPr lang="ru" i="1" dirty="0">
                <a:solidFill>
                  <a:schemeClr val="dk1"/>
                </a:solidFill>
                <a:highlight>
                  <a:srgbClr val="FFFEEE"/>
                </a:highlight>
                <a:latin typeface="Arial"/>
                <a:ea typeface="Arial"/>
                <a:cs typeface="Arial"/>
                <a:sym typeface="Arial"/>
              </a:rPr>
            </a:br>
            <a:r>
              <a:rPr lang="ru" i="1" dirty="0">
                <a:solidFill>
                  <a:schemeClr val="dk1"/>
                </a:solidFill>
                <a:highlight>
                  <a:srgbClr val="FFFEEE"/>
                </a:highlight>
                <a:latin typeface="Arial"/>
                <a:ea typeface="Arial"/>
                <a:cs typeface="Arial"/>
                <a:sym typeface="Arial"/>
              </a:rPr>
              <a:t>  for i in range(len(message)):</a:t>
            </a:r>
            <a:br>
              <a:rPr lang="ru" i="1" dirty="0">
                <a:solidFill>
                  <a:schemeClr val="dk1"/>
                </a:solidFill>
                <a:highlight>
                  <a:srgbClr val="FFFEEE"/>
                </a:highlight>
                <a:latin typeface="Arial"/>
                <a:ea typeface="Arial"/>
                <a:cs typeface="Arial"/>
                <a:sym typeface="Arial"/>
              </a:rPr>
            </a:br>
            <a:r>
              <a:rPr lang="ru" i="1" dirty="0">
                <a:solidFill>
                  <a:schemeClr val="dk1"/>
                </a:solidFill>
                <a:highlight>
                  <a:srgbClr val="FFFEEE"/>
                </a:highlight>
                <a:latin typeface="Arial"/>
                <a:ea typeface="Arial"/>
                <a:cs typeface="Arial"/>
                <a:sym typeface="Arial"/>
              </a:rPr>
              <a:t>      chunk = message[i:i+12]</a:t>
            </a:r>
            <a:br>
              <a:rPr lang="ru" i="1" dirty="0">
                <a:solidFill>
                  <a:schemeClr val="dk1"/>
                </a:solidFill>
                <a:highlight>
                  <a:srgbClr val="FFFEEE"/>
                </a:highlight>
                <a:latin typeface="Arial"/>
                <a:ea typeface="Arial"/>
                <a:cs typeface="Arial"/>
                <a:sym typeface="Arial"/>
              </a:rPr>
            </a:br>
            <a:r>
              <a:rPr lang="ru" i="1" dirty="0">
                <a:solidFill>
                  <a:schemeClr val="dk1"/>
                </a:solidFill>
                <a:highlight>
                  <a:srgbClr val="FFFEEE"/>
                </a:highlight>
                <a:latin typeface="Arial"/>
                <a:ea typeface="Arial"/>
                <a:cs typeface="Arial"/>
                <a:sym typeface="Arial"/>
              </a:rPr>
              <a:t>      if isPhoneNumber(chunk):</a:t>
            </a:r>
            <a:br>
              <a:rPr lang="ru" i="1" dirty="0">
                <a:solidFill>
                  <a:schemeClr val="dk1"/>
                </a:solidFill>
                <a:highlight>
                  <a:srgbClr val="FFFEEE"/>
                </a:highlight>
                <a:latin typeface="Arial"/>
                <a:ea typeface="Arial"/>
                <a:cs typeface="Arial"/>
                <a:sym typeface="Arial"/>
              </a:rPr>
            </a:br>
            <a:r>
              <a:rPr lang="ru" i="1" dirty="0">
                <a:solidFill>
                  <a:schemeClr val="dk1"/>
                </a:solidFill>
                <a:highlight>
                  <a:srgbClr val="FFFEEE"/>
                </a:highlight>
                <a:latin typeface="Arial"/>
                <a:ea typeface="Arial"/>
                <a:cs typeface="Arial"/>
                <a:sym typeface="Arial"/>
              </a:rPr>
              <a:t>          print('Phone number found: ' + chunk)</a:t>
            </a:r>
          </a:p>
          <a:p>
            <a:pPr lvl="0">
              <a:spcBef>
                <a:spcPts val="0"/>
              </a:spcBef>
              <a:buNone/>
            </a:pPr>
            <a:endParaRPr dirty="0">
              <a:solidFill>
                <a:srgbClr val="333333"/>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76150"/>
            <a:ext cx="6399000" cy="629100"/>
          </a:xfrm>
          <a:prstGeom prst="rect">
            <a:avLst/>
          </a:prstGeom>
        </p:spPr>
        <p:txBody>
          <a:bodyPr lIns="91425" tIns="91425" rIns="91425" bIns="91425" anchor="t" anchorCtr="0">
            <a:noAutofit/>
          </a:bodyPr>
          <a:lstStyle/>
          <a:p>
            <a:pPr lvl="0">
              <a:spcBef>
                <a:spcPts val="0"/>
              </a:spcBef>
              <a:buNone/>
            </a:pPr>
            <a:r>
              <a:rPr lang="ru"/>
              <a:t>Computer vision web-page analysis</a:t>
            </a:r>
          </a:p>
        </p:txBody>
      </p:sp>
      <p:sp>
        <p:nvSpPr>
          <p:cNvPr id="66" name="Shape 66"/>
          <p:cNvSpPr txBox="1">
            <a:spLocks noGrp="1"/>
          </p:cNvSpPr>
          <p:nvPr>
            <p:ph type="body" idx="1"/>
          </p:nvPr>
        </p:nvSpPr>
        <p:spPr>
          <a:xfrm>
            <a:off x="311700" y="974825"/>
            <a:ext cx="8520600" cy="3594000"/>
          </a:xfrm>
          <a:prstGeom prst="rect">
            <a:avLst/>
          </a:prstGeom>
        </p:spPr>
        <p:txBody>
          <a:bodyPr lIns="91425" tIns="91425" rIns="91425" bIns="91425" anchor="t" anchorCtr="0">
            <a:noAutofit/>
          </a:bodyPr>
          <a:lstStyle/>
          <a:p>
            <a:pPr lvl="0" algn="ctr">
              <a:spcBef>
                <a:spcPts val="0"/>
              </a:spcBef>
              <a:buNone/>
            </a:pPr>
            <a:r>
              <a:rPr lang="ru" sz="2400"/>
              <a:t>There are efforts using machine learning and computer vision that attempt to identify and extract information from web pages by interpreting pages visually as a human being might.</a:t>
            </a:r>
          </a:p>
        </p:txBody>
      </p:sp>
      <p:pic>
        <p:nvPicPr>
          <p:cNvPr id="67" name="Shape 67" descr="ComputerVision3.jpg"/>
          <p:cNvPicPr preferRelativeResize="0"/>
          <p:nvPr/>
        </p:nvPicPr>
        <p:blipFill>
          <a:blip r:embed="rId3">
            <a:alphaModFix/>
          </a:blip>
          <a:stretch>
            <a:fillRect/>
          </a:stretch>
        </p:blipFill>
        <p:spPr>
          <a:xfrm>
            <a:off x="0" y="3268275"/>
            <a:ext cx="9081500" cy="1812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76150"/>
            <a:ext cx="4904100" cy="6291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45833"/>
              <a:buFont typeface="Arial"/>
              <a:buNone/>
            </a:pPr>
            <a:r>
              <a:rPr lang="ru"/>
              <a:t>Vertical Aggregation</a:t>
            </a:r>
          </a:p>
        </p:txBody>
      </p:sp>
      <p:sp>
        <p:nvSpPr>
          <p:cNvPr id="73" name="Shape 73"/>
          <p:cNvSpPr txBox="1">
            <a:spLocks noGrp="1"/>
          </p:cNvSpPr>
          <p:nvPr>
            <p:ph type="body" idx="1"/>
          </p:nvPr>
        </p:nvSpPr>
        <p:spPr>
          <a:xfrm>
            <a:off x="311700" y="974825"/>
            <a:ext cx="8520600" cy="3594000"/>
          </a:xfrm>
          <a:prstGeom prst="rect">
            <a:avLst/>
          </a:prstGeom>
        </p:spPr>
        <p:txBody>
          <a:bodyPr lIns="91425" tIns="91425" rIns="91425" bIns="91425" anchor="t" anchorCtr="0">
            <a:noAutofit/>
          </a:bodyPr>
          <a:lstStyle/>
          <a:p>
            <a:pPr lvl="0" algn="ctr">
              <a:spcBef>
                <a:spcPts val="0"/>
              </a:spcBef>
              <a:buNone/>
            </a:pPr>
            <a:r>
              <a:rPr lang="ru">
                <a:solidFill>
                  <a:srgbClr val="333333"/>
                </a:solidFill>
                <a:highlight>
                  <a:srgbClr val="FFFFFF"/>
                </a:highlight>
              </a:rPr>
              <a:t> Vertical aggregation platforms are created by companies with huge computing power, targeting a specific verticals. Some even run these data harvesting platforms on the cloud. Creation and monitoring of bots for specific verticals is done by these platforms, with virtually no human intervention. Since the bots are created automatically based on the knowledge base for the specific vertical, the efficiency of the bots is measured by the quality of data extracted.</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1141</Words>
  <Application>Microsoft Office PowerPoint</Application>
  <PresentationFormat>On-screen Show (16:9)</PresentationFormat>
  <Paragraphs>70</Paragraphs>
  <Slides>22</Slides>
  <Notes>14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Verdana</vt:lpstr>
      <vt:lpstr>simple-light-2</vt:lpstr>
      <vt:lpstr>WEB SCRAPING</vt:lpstr>
      <vt:lpstr>PowerPoint Presentation</vt:lpstr>
      <vt:lpstr>Data scraping</vt:lpstr>
      <vt:lpstr>Types of data scraping</vt:lpstr>
      <vt:lpstr>Types of data scraping</vt:lpstr>
      <vt:lpstr>Manual scraping: Copy-paste technique  </vt:lpstr>
      <vt:lpstr>Text Pattern Matching</vt:lpstr>
      <vt:lpstr>Computer vision web-page analysis</vt:lpstr>
      <vt:lpstr>Vertical Aggregation</vt:lpstr>
      <vt:lpstr>HTML Parsing</vt:lpstr>
      <vt:lpstr>DOM Parsing</vt:lpstr>
      <vt:lpstr>Simple DOM Parser</vt:lpstr>
      <vt:lpstr>Simple DOM Parser </vt:lpstr>
      <vt:lpstr>Tools for web scraping</vt:lpstr>
      <vt:lpstr>Web Scraping Frameworks</vt:lpstr>
      <vt:lpstr>PowerPoint Presentation</vt:lpstr>
      <vt:lpstr>Commercial Platforms </vt:lpstr>
      <vt:lpstr>Legal and Ethical Considerations </vt:lpstr>
      <vt:lpstr>Challenges to Web Scrapping</vt:lpstr>
      <vt:lpstr>Challenges to Web Scrapping</vt:lpstr>
      <vt:lpstr>Future of Web Scrapping</vt:lpstr>
      <vt:lpstr>Future of Web Scrapping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dc:title>
  <dc:creator>HP</dc:creator>
  <cp:lastModifiedBy>Livingstone Ndigezza</cp:lastModifiedBy>
  <cp:revision>6</cp:revision>
  <dcterms:modified xsi:type="dcterms:W3CDTF">2025-07-04T06:42:29Z</dcterms:modified>
</cp:coreProperties>
</file>